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89" r:id="rId3"/>
    <p:sldId id="290" r:id="rId4"/>
    <p:sldId id="291" r:id="rId5"/>
    <p:sldId id="292" r:id="rId6"/>
    <p:sldId id="28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9F5FB"/>
    <a:srgbClr val="FEC209"/>
    <a:srgbClr val="00B050"/>
    <a:srgbClr val="E46D0A"/>
    <a:srgbClr val="3A9DD4"/>
    <a:srgbClr val="FFE9B7"/>
    <a:srgbClr val="FEC74C"/>
    <a:srgbClr val="FEB006"/>
    <a:srgbClr val="F97A31"/>
    <a:srgbClr val="FFC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664" autoAdjust="0"/>
  </p:normalViewPr>
  <p:slideViewPr>
    <p:cSldViewPr snapToGrid="0">
      <p:cViewPr varScale="1">
        <p:scale>
          <a:sx n="110" d="100"/>
          <a:sy n="110" d="100"/>
        </p:scale>
        <p:origin x="-8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0DB856-BB67-4C55-92CD-367127D9E7D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ACF6B3-0413-4CBE-84F0-0D304F2F145D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rgbClr val="0033CC"/>
              </a:solidFill>
            </a:rPr>
            <a:t>1</a:t>
          </a:r>
          <a:endParaRPr lang="ru-RU" dirty="0">
            <a:solidFill>
              <a:srgbClr val="0033CC"/>
            </a:solidFill>
          </a:endParaRPr>
        </a:p>
      </dgm:t>
    </dgm:pt>
    <dgm:pt modelId="{43CB3E58-0B3C-4B4A-9C59-F08D0EFB60D4}" type="parTrans" cxnId="{695F93EA-1E83-4966-8DEE-101632054AAC}">
      <dgm:prSet/>
      <dgm:spPr/>
      <dgm:t>
        <a:bodyPr/>
        <a:lstStyle/>
        <a:p>
          <a:endParaRPr lang="ru-RU"/>
        </a:p>
      </dgm:t>
    </dgm:pt>
    <dgm:pt modelId="{1E82E27D-9585-47E8-9ACC-45D899006461}" type="sibTrans" cxnId="{695F93EA-1E83-4966-8DEE-101632054AAC}">
      <dgm:prSet/>
      <dgm:spPr/>
      <dgm:t>
        <a:bodyPr/>
        <a:lstStyle/>
        <a:p>
          <a:endParaRPr lang="ru-RU"/>
        </a:p>
      </dgm:t>
    </dgm:pt>
    <dgm:pt modelId="{E12A0876-3F47-4051-9976-833BF4B27B91}">
      <dgm:prSet phldrT="[Текст]"/>
      <dgm:spPr>
        <a:solidFill>
          <a:srgbClr val="66CCFF"/>
        </a:solidFill>
      </dgm:spPr>
      <dgm:t>
        <a:bodyPr/>
        <a:lstStyle/>
        <a:p>
          <a:r>
            <a:rPr lang="ru-RU" dirty="0" smtClean="0">
              <a:solidFill>
                <a:srgbClr val="0033CC"/>
              </a:solidFill>
            </a:rPr>
            <a:t>2</a:t>
          </a:r>
          <a:endParaRPr lang="ru-RU" dirty="0">
            <a:solidFill>
              <a:srgbClr val="0033CC"/>
            </a:solidFill>
          </a:endParaRPr>
        </a:p>
      </dgm:t>
    </dgm:pt>
    <dgm:pt modelId="{B94993CC-B950-4632-A9C7-E65786748AD5}" type="parTrans" cxnId="{AD3EF7A6-EFFE-42E6-B9EF-D1DA6D0D1B09}">
      <dgm:prSet/>
      <dgm:spPr/>
      <dgm:t>
        <a:bodyPr/>
        <a:lstStyle/>
        <a:p>
          <a:endParaRPr lang="ru-RU"/>
        </a:p>
      </dgm:t>
    </dgm:pt>
    <dgm:pt modelId="{106A96B6-EA06-4709-97FA-505DDEA9A109}" type="sibTrans" cxnId="{AD3EF7A6-EFFE-42E6-B9EF-D1DA6D0D1B09}">
      <dgm:prSet/>
      <dgm:spPr/>
      <dgm:t>
        <a:bodyPr/>
        <a:lstStyle/>
        <a:p>
          <a:endParaRPr lang="ru-RU"/>
        </a:p>
      </dgm:t>
    </dgm:pt>
    <dgm:pt modelId="{03C10E6A-3370-4427-8FD0-7C43812158B0}">
      <dgm:prSet phldrT="[Текст]" custT="1"/>
      <dgm:spPr>
        <a:solidFill>
          <a:srgbClr val="92D050">
            <a:alpha val="90000"/>
          </a:srgbClr>
        </a:solidFill>
      </dgm:spPr>
      <dgm:t>
        <a:bodyPr/>
        <a:lstStyle/>
        <a:p>
          <a:endParaRPr lang="ru-RU" sz="1600" dirty="0"/>
        </a:p>
      </dgm:t>
    </dgm:pt>
    <dgm:pt modelId="{99EB75F1-44E6-4A88-8F53-18F18DE59132}" type="parTrans" cxnId="{30D7EBDC-99BB-4974-9EA6-5B79170ACF55}">
      <dgm:prSet/>
      <dgm:spPr/>
      <dgm:t>
        <a:bodyPr/>
        <a:lstStyle/>
        <a:p>
          <a:endParaRPr lang="ru-RU"/>
        </a:p>
      </dgm:t>
    </dgm:pt>
    <dgm:pt modelId="{4443C209-8F0D-41FF-8D4C-0E1990958539}" type="sibTrans" cxnId="{30D7EBDC-99BB-4974-9EA6-5B79170ACF55}">
      <dgm:prSet/>
      <dgm:spPr/>
      <dgm:t>
        <a:bodyPr/>
        <a:lstStyle/>
        <a:p>
          <a:endParaRPr lang="ru-RU"/>
        </a:p>
      </dgm:t>
    </dgm:pt>
    <dgm:pt modelId="{42CE4541-7DF9-49CA-8C70-1C86A7D99026}">
      <dgm:prSet phldrT="[Текст]" custT="1"/>
      <dgm:spPr>
        <a:solidFill>
          <a:srgbClr val="66CCFF">
            <a:alpha val="90000"/>
          </a:srgbClr>
        </a:solidFill>
      </dgm:spPr>
      <dgm:t>
        <a:bodyPr/>
        <a:lstStyle/>
        <a:p>
          <a:pPr marL="228600">
            <a:spcAft>
              <a:spcPct val="15000"/>
            </a:spcAft>
          </a:pPr>
          <a:endParaRPr lang="ru-RU" sz="2400" dirty="0"/>
        </a:p>
      </dgm:t>
    </dgm:pt>
    <dgm:pt modelId="{80BDA963-6083-4567-9619-EC097FB85818}" type="parTrans" cxnId="{9CEF75F3-814F-4493-AE15-DDAFF8A5E412}">
      <dgm:prSet/>
      <dgm:spPr/>
      <dgm:t>
        <a:bodyPr/>
        <a:lstStyle/>
        <a:p>
          <a:endParaRPr lang="ru-RU"/>
        </a:p>
      </dgm:t>
    </dgm:pt>
    <dgm:pt modelId="{DD5CDD8A-DC29-46BE-A067-5A1AB2BBCC46}" type="sibTrans" cxnId="{9CEF75F3-814F-4493-AE15-DDAFF8A5E412}">
      <dgm:prSet/>
      <dgm:spPr/>
      <dgm:t>
        <a:bodyPr/>
        <a:lstStyle/>
        <a:p>
          <a:endParaRPr lang="ru-RU"/>
        </a:p>
      </dgm:t>
    </dgm:pt>
    <dgm:pt modelId="{942F605B-119D-45F5-9C4D-C12588DD596A}">
      <dgm:prSet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093B842E-4562-4BF2-9601-7FDFBB046376}" type="parTrans" cxnId="{521A7B46-24FA-4BF8-84B1-68B34CF1AA73}">
      <dgm:prSet/>
      <dgm:spPr/>
      <dgm:t>
        <a:bodyPr/>
        <a:lstStyle/>
        <a:p>
          <a:endParaRPr lang="ru-RU"/>
        </a:p>
      </dgm:t>
    </dgm:pt>
    <dgm:pt modelId="{2E530BB3-E168-423E-A572-4F5B5AA3C873}" type="sibTrans" cxnId="{521A7B46-24FA-4BF8-84B1-68B34CF1AA73}">
      <dgm:prSet/>
      <dgm:spPr/>
      <dgm:t>
        <a:bodyPr/>
        <a:lstStyle/>
        <a:p>
          <a:endParaRPr lang="ru-RU"/>
        </a:p>
      </dgm:t>
    </dgm:pt>
    <dgm:pt modelId="{E85E1C9D-535A-43C5-86F3-23DF8EF8E56E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DD82A321-EE99-4BD3-896F-1CF014B4FD7C}" type="parTrans" cxnId="{1D15F6FB-C3B1-458D-958F-3094A0D35CA0}">
      <dgm:prSet/>
      <dgm:spPr/>
      <dgm:t>
        <a:bodyPr/>
        <a:lstStyle/>
        <a:p>
          <a:endParaRPr lang="ru-RU"/>
        </a:p>
      </dgm:t>
    </dgm:pt>
    <dgm:pt modelId="{FC4A543C-64BA-4640-AF94-A5B9EB90FE23}" type="sibTrans" cxnId="{1D15F6FB-C3B1-458D-958F-3094A0D35CA0}">
      <dgm:prSet/>
      <dgm:spPr/>
      <dgm:t>
        <a:bodyPr/>
        <a:lstStyle/>
        <a:p>
          <a:endParaRPr lang="ru-RU"/>
        </a:p>
      </dgm:t>
    </dgm:pt>
    <dgm:pt modelId="{DF2E0D9D-F086-4AFB-98B6-5C5A4DA6A01D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4C1029DC-20E2-4C08-89FC-160703E813C8}" type="parTrans" cxnId="{922EFC1D-D485-4A97-971D-109697DD386A}">
      <dgm:prSet/>
      <dgm:spPr/>
      <dgm:t>
        <a:bodyPr/>
        <a:lstStyle/>
        <a:p>
          <a:endParaRPr lang="ru-RU"/>
        </a:p>
      </dgm:t>
    </dgm:pt>
    <dgm:pt modelId="{6F5C1E19-BB12-4623-A9F3-F341C10B5B1B}" type="sibTrans" cxnId="{922EFC1D-D485-4A97-971D-109697DD386A}">
      <dgm:prSet/>
      <dgm:spPr/>
      <dgm:t>
        <a:bodyPr/>
        <a:lstStyle/>
        <a:p>
          <a:endParaRPr lang="ru-RU"/>
        </a:p>
      </dgm:t>
    </dgm:pt>
    <dgm:pt modelId="{EC966E53-85C6-448E-A4E5-B53568E7920C}" type="pres">
      <dgm:prSet presAssocID="{620DB856-BB67-4C55-92CD-367127D9E7D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8A21C32-4237-4DDD-B3E9-E7AFEA8672E5}" type="pres">
      <dgm:prSet presAssocID="{D5ACF6B3-0413-4CBE-84F0-0D304F2F145D}" presName="linNode" presStyleCnt="0"/>
      <dgm:spPr/>
    </dgm:pt>
    <dgm:pt modelId="{05EEEC0A-FE4F-488E-AC47-B4F0BBFA4EDD}" type="pres">
      <dgm:prSet presAssocID="{D5ACF6B3-0413-4CBE-84F0-0D304F2F145D}" presName="parentShp" presStyleLbl="node1" presStyleIdx="0" presStyleCnt="4" custScaleX="82041" custScaleY="120821" custLinFactNeighborX="-4303" custLinFactNeighborY="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159771-60F4-4D66-B972-C44A13CA3703}" type="pres">
      <dgm:prSet presAssocID="{D5ACF6B3-0413-4CBE-84F0-0D304F2F145D}" presName="childShp" presStyleLbl="bgAccFollowNode1" presStyleIdx="0" presStyleCnt="4" custScaleX="120483" custScaleY="168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4DECBF-A96C-4123-87D8-3B6C22C59004}" type="pres">
      <dgm:prSet presAssocID="{1E82E27D-9585-47E8-9ACC-45D899006461}" presName="spacing" presStyleCnt="0"/>
      <dgm:spPr/>
    </dgm:pt>
    <dgm:pt modelId="{84968290-6EA2-49F9-841C-8157DE0D2AF1}" type="pres">
      <dgm:prSet presAssocID="{E12A0876-3F47-4051-9976-833BF4B27B91}" presName="linNode" presStyleCnt="0"/>
      <dgm:spPr/>
    </dgm:pt>
    <dgm:pt modelId="{417B286A-DD8A-4784-8337-66711FBB1C0F}" type="pres">
      <dgm:prSet presAssocID="{E12A0876-3F47-4051-9976-833BF4B27B91}" presName="parentShp" presStyleLbl="node1" presStyleIdx="1" presStyleCnt="4" custScaleX="81377" custScaleY="118871" custLinFactNeighborX="-328" custLinFactNeighborY="11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E7D84B-1862-4510-A7AC-5B4710046069}" type="pres">
      <dgm:prSet presAssocID="{E12A0876-3F47-4051-9976-833BF4B27B91}" presName="childShp" presStyleLbl="bgAccFollowNode1" presStyleIdx="1" presStyleCnt="4" custScaleX="119272" custScaleY="164494" custLinFactNeighborX="0" custLinFactNeighborY="4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2D031B-EE0C-48E8-8AD1-9A9817FFB222}" type="pres">
      <dgm:prSet presAssocID="{106A96B6-EA06-4709-97FA-505DDEA9A109}" presName="spacing" presStyleCnt="0"/>
      <dgm:spPr/>
    </dgm:pt>
    <dgm:pt modelId="{47092A1F-1EB6-4B5D-B305-E5007A594304}" type="pres">
      <dgm:prSet presAssocID="{942F605B-119D-45F5-9C4D-C12588DD596A}" presName="linNode" presStyleCnt="0"/>
      <dgm:spPr/>
    </dgm:pt>
    <dgm:pt modelId="{1FD54449-D4FD-48DB-87FD-F00AA73A1FBD}" type="pres">
      <dgm:prSet presAssocID="{942F605B-119D-45F5-9C4D-C12588DD596A}" presName="parentShp" presStyleLbl="node1" presStyleIdx="2" presStyleCnt="4" custScaleX="77340" custScaleY="122383" custLinFactNeighborX="-357" custLinFactNeighborY="-50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CB5161-A0EC-42B8-94AD-494A3D638ED3}" type="pres">
      <dgm:prSet presAssocID="{942F605B-119D-45F5-9C4D-C12588DD596A}" presName="childShp" presStyleLbl="bgAccFollowNode1" presStyleIdx="2" presStyleCnt="4" custScaleX="114015" custScaleY="169667" custLinFactNeighborX="-606" custLinFactNeighborY="40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A97E3-029E-4DFD-8FC2-DC845E6A0E6D}" type="pres">
      <dgm:prSet presAssocID="{2E530BB3-E168-423E-A572-4F5B5AA3C873}" presName="spacing" presStyleCnt="0"/>
      <dgm:spPr/>
    </dgm:pt>
    <dgm:pt modelId="{5A26C469-A639-4538-9DD4-D7D6F340839F}" type="pres">
      <dgm:prSet presAssocID="{E85E1C9D-535A-43C5-86F3-23DF8EF8E56E}" presName="linNode" presStyleCnt="0"/>
      <dgm:spPr/>
    </dgm:pt>
    <dgm:pt modelId="{8167E11B-E8F3-4804-88A8-377366E4D60C}" type="pres">
      <dgm:prSet presAssocID="{E85E1C9D-535A-43C5-86F3-23DF8EF8E56E}" presName="parentShp" presStyleLbl="node1" presStyleIdx="3" presStyleCnt="4" custScaleX="78469" custScaleY="122257" custLinFactNeighborX="-7663" custLinFactNeighborY="61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322682-09D1-40EE-99EF-5B3A62321A76}" type="pres">
      <dgm:prSet presAssocID="{E85E1C9D-535A-43C5-86F3-23DF8EF8E56E}" presName="childShp" presStyleLbl="bgAccFollowNode1" presStyleIdx="3" presStyleCnt="4" custScaleX="114015" custScaleY="207919" custLinFactNeighborX="2602" custLinFactNeighborY="59225">
        <dgm:presLayoutVars>
          <dgm:bulletEnabled val="1"/>
        </dgm:presLayoutVars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54C1206E-1932-45B7-8362-A01CF08DD876}" type="presOf" srcId="{E12A0876-3F47-4051-9976-833BF4B27B91}" destId="{417B286A-DD8A-4784-8337-66711FBB1C0F}" srcOrd="0" destOrd="0" presId="urn:microsoft.com/office/officeart/2005/8/layout/vList6"/>
    <dgm:cxn modelId="{EA4A7C27-8640-4460-839D-0F6DE66F8F13}" type="presOf" srcId="{42CE4541-7DF9-49CA-8C70-1C86A7D99026}" destId="{77E7D84B-1862-4510-A7AC-5B4710046069}" srcOrd="0" destOrd="0" presId="urn:microsoft.com/office/officeart/2005/8/layout/vList6"/>
    <dgm:cxn modelId="{AD3EF7A6-EFFE-42E6-B9EF-D1DA6D0D1B09}" srcId="{620DB856-BB67-4C55-92CD-367127D9E7DD}" destId="{E12A0876-3F47-4051-9976-833BF4B27B91}" srcOrd="1" destOrd="0" parTransId="{B94993CC-B950-4632-A9C7-E65786748AD5}" sibTransId="{106A96B6-EA06-4709-97FA-505DDEA9A109}"/>
    <dgm:cxn modelId="{2340E3A2-6FD2-410B-BC8C-F3B187D2A60D}" type="presOf" srcId="{620DB856-BB67-4C55-92CD-367127D9E7DD}" destId="{EC966E53-85C6-448E-A4E5-B53568E7920C}" srcOrd="0" destOrd="0" presId="urn:microsoft.com/office/officeart/2005/8/layout/vList6"/>
    <dgm:cxn modelId="{521A7B46-24FA-4BF8-84B1-68B34CF1AA73}" srcId="{620DB856-BB67-4C55-92CD-367127D9E7DD}" destId="{942F605B-119D-45F5-9C4D-C12588DD596A}" srcOrd="2" destOrd="0" parTransId="{093B842E-4562-4BF2-9601-7FDFBB046376}" sibTransId="{2E530BB3-E168-423E-A572-4F5B5AA3C873}"/>
    <dgm:cxn modelId="{695F93EA-1E83-4966-8DEE-101632054AAC}" srcId="{620DB856-BB67-4C55-92CD-367127D9E7DD}" destId="{D5ACF6B3-0413-4CBE-84F0-0D304F2F145D}" srcOrd="0" destOrd="0" parTransId="{43CB3E58-0B3C-4B4A-9C59-F08D0EFB60D4}" sibTransId="{1E82E27D-9585-47E8-9ACC-45D899006461}"/>
    <dgm:cxn modelId="{9CEF75F3-814F-4493-AE15-DDAFF8A5E412}" srcId="{E12A0876-3F47-4051-9976-833BF4B27B91}" destId="{42CE4541-7DF9-49CA-8C70-1C86A7D99026}" srcOrd="0" destOrd="0" parTransId="{80BDA963-6083-4567-9619-EC097FB85818}" sibTransId="{DD5CDD8A-DC29-46BE-A067-5A1AB2BBCC46}"/>
    <dgm:cxn modelId="{922EFC1D-D485-4A97-971D-109697DD386A}" srcId="{942F605B-119D-45F5-9C4D-C12588DD596A}" destId="{DF2E0D9D-F086-4AFB-98B6-5C5A4DA6A01D}" srcOrd="0" destOrd="0" parTransId="{4C1029DC-20E2-4C08-89FC-160703E813C8}" sibTransId="{6F5C1E19-BB12-4623-A9F3-F341C10B5B1B}"/>
    <dgm:cxn modelId="{6576F631-FE84-491D-BD49-8645C6593104}" type="presOf" srcId="{942F605B-119D-45F5-9C4D-C12588DD596A}" destId="{1FD54449-D4FD-48DB-87FD-F00AA73A1FBD}" srcOrd="0" destOrd="0" presId="urn:microsoft.com/office/officeart/2005/8/layout/vList6"/>
    <dgm:cxn modelId="{B8FB0227-59F2-4936-A4D6-2DF627508AC6}" type="presOf" srcId="{D5ACF6B3-0413-4CBE-84F0-0D304F2F145D}" destId="{05EEEC0A-FE4F-488E-AC47-B4F0BBFA4EDD}" srcOrd="0" destOrd="0" presId="urn:microsoft.com/office/officeart/2005/8/layout/vList6"/>
    <dgm:cxn modelId="{E300E488-8A88-4311-99D8-1445DE131692}" type="presOf" srcId="{DF2E0D9D-F086-4AFB-98B6-5C5A4DA6A01D}" destId="{06CB5161-A0EC-42B8-94AD-494A3D638ED3}" srcOrd="0" destOrd="0" presId="urn:microsoft.com/office/officeart/2005/8/layout/vList6"/>
    <dgm:cxn modelId="{1D15F6FB-C3B1-458D-958F-3094A0D35CA0}" srcId="{620DB856-BB67-4C55-92CD-367127D9E7DD}" destId="{E85E1C9D-535A-43C5-86F3-23DF8EF8E56E}" srcOrd="3" destOrd="0" parTransId="{DD82A321-EE99-4BD3-896F-1CF014B4FD7C}" sibTransId="{FC4A543C-64BA-4640-AF94-A5B9EB90FE23}"/>
    <dgm:cxn modelId="{73AC1559-1ACA-4CA3-8E6E-95CFE06AB9BE}" type="presOf" srcId="{03C10E6A-3370-4427-8FD0-7C43812158B0}" destId="{A2159771-60F4-4D66-B972-C44A13CA3703}" srcOrd="0" destOrd="0" presId="urn:microsoft.com/office/officeart/2005/8/layout/vList6"/>
    <dgm:cxn modelId="{30D7EBDC-99BB-4974-9EA6-5B79170ACF55}" srcId="{D5ACF6B3-0413-4CBE-84F0-0D304F2F145D}" destId="{03C10E6A-3370-4427-8FD0-7C43812158B0}" srcOrd="0" destOrd="0" parTransId="{99EB75F1-44E6-4A88-8F53-18F18DE59132}" sibTransId="{4443C209-8F0D-41FF-8D4C-0E1990958539}"/>
    <dgm:cxn modelId="{26180B25-F5DA-4A45-A301-CEFF05DF3FCA}" type="presOf" srcId="{E85E1C9D-535A-43C5-86F3-23DF8EF8E56E}" destId="{8167E11B-E8F3-4804-88A8-377366E4D60C}" srcOrd="0" destOrd="0" presId="urn:microsoft.com/office/officeart/2005/8/layout/vList6"/>
    <dgm:cxn modelId="{2BD9C934-B5AB-4ADA-A62F-93565A3CE14A}" type="presParOf" srcId="{EC966E53-85C6-448E-A4E5-B53568E7920C}" destId="{A8A21C32-4237-4DDD-B3E9-E7AFEA8672E5}" srcOrd="0" destOrd="0" presId="urn:microsoft.com/office/officeart/2005/8/layout/vList6"/>
    <dgm:cxn modelId="{EA381949-57E6-4C3C-94A9-687A3E1B56F5}" type="presParOf" srcId="{A8A21C32-4237-4DDD-B3E9-E7AFEA8672E5}" destId="{05EEEC0A-FE4F-488E-AC47-B4F0BBFA4EDD}" srcOrd="0" destOrd="0" presId="urn:microsoft.com/office/officeart/2005/8/layout/vList6"/>
    <dgm:cxn modelId="{9F3DFB2E-BD45-49A0-AC68-798488327E7D}" type="presParOf" srcId="{A8A21C32-4237-4DDD-B3E9-E7AFEA8672E5}" destId="{A2159771-60F4-4D66-B972-C44A13CA3703}" srcOrd="1" destOrd="0" presId="urn:microsoft.com/office/officeart/2005/8/layout/vList6"/>
    <dgm:cxn modelId="{1B85B9C0-0F3D-4859-A5CF-4EF53A6E5B21}" type="presParOf" srcId="{EC966E53-85C6-448E-A4E5-B53568E7920C}" destId="{824DECBF-A96C-4123-87D8-3B6C22C59004}" srcOrd="1" destOrd="0" presId="urn:microsoft.com/office/officeart/2005/8/layout/vList6"/>
    <dgm:cxn modelId="{F460A0CE-E25C-453D-80ED-AEAD5B5DD60B}" type="presParOf" srcId="{EC966E53-85C6-448E-A4E5-B53568E7920C}" destId="{84968290-6EA2-49F9-841C-8157DE0D2AF1}" srcOrd="2" destOrd="0" presId="urn:microsoft.com/office/officeart/2005/8/layout/vList6"/>
    <dgm:cxn modelId="{6C3B5B60-B407-4198-83D4-31216C55A231}" type="presParOf" srcId="{84968290-6EA2-49F9-841C-8157DE0D2AF1}" destId="{417B286A-DD8A-4784-8337-66711FBB1C0F}" srcOrd="0" destOrd="0" presId="urn:microsoft.com/office/officeart/2005/8/layout/vList6"/>
    <dgm:cxn modelId="{97DB6920-EDFA-480E-8DEE-7283C4835326}" type="presParOf" srcId="{84968290-6EA2-49F9-841C-8157DE0D2AF1}" destId="{77E7D84B-1862-4510-A7AC-5B4710046069}" srcOrd="1" destOrd="0" presId="urn:microsoft.com/office/officeart/2005/8/layout/vList6"/>
    <dgm:cxn modelId="{A8593168-348F-4ACC-B5AC-05C5FD71566C}" type="presParOf" srcId="{EC966E53-85C6-448E-A4E5-B53568E7920C}" destId="{102D031B-EE0C-48E8-8AD1-9A9817FFB222}" srcOrd="3" destOrd="0" presId="urn:microsoft.com/office/officeart/2005/8/layout/vList6"/>
    <dgm:cxn modelId="{3AE08057-1CCB-4BEB-ABC8-B12907588584}" type="presParOf" srcId="{EC966E53-85C6-448E-A4E5-B53568E7920C}" destId="{47092A1F-1EB6-4B5D-B305-E5007A594304}" srcOrd="4" destOrd="0" presId="urn:microsoft.com/office/officeart/2005/8/layout/vList6"/>
    <dgm:cxn modelId="{04E1EC3A-1AD5-4CDD-A26B-DDC1F4DEDF16}" type="presParOf" srcId="{47092A1F-1EB6-4B5D-B305-E5007A594304}" destId="{1FD54449-D4FD-48DB-87FD-F00AA73A1FBD}" srcOrd="0" destOrd="0" presId="urn:microsoft.com/office/officeart/2005/8/layout/vList6"/>
    <dgm:cxn modelId="{DA83E03A-B001-4EC5-95C0-D889F0C59070}" type="presParOf" srcId="{47092A1F-1EB6-4B5D-B305-E5007A594304}" destId="{06CB5161-A0EC-42B8-94AD-494A3D638ED3}" srcOrd="1" destOrd="0" presId="urn:microsoft.com/office/officeart/2005/8/layout/vList6"/>
    <dgm:cxn modelId="{B61C17D6-285D-4D58-85C6-5516C01ADC5B}" type="presParOf" srcId="{EC966E53-85C6-448E-A4E5-B53568E7920C}" destId="{652A97E3-029E-4DFD-8FC2-DC845E6A0E6D}" srcOrd="5" destOrd="0" presId="urn:microsoft.com/office/officeart/2005/8/layout/vList6"/>
    <dgm:cxn modelId="{2FA2BD45-3CFD-4868-ABE6-AB44208CB5D1}" type="presParOf" srcId="{EC966E53-85C6-448E-A4E5-B53568E7920C}" destId="{5A26C469-A639-4538-9DD4-D7D6F340839F}" srcOrd="6" destOrd="0" presId="urn:microsoft.com/office/officeart/2005/8/layout/vList6"/>
    <dgm:cxn modelId="{2D94129A-A621-4E12-AE1A-1C85962D8D60}" type="presParOf" srcId="{5A26C469-A639-4538-9DD4-D7D6F340839F}" destId="{8167E11B-E8F3-4804-88A8-377366E4D60C}" srcOrd="0" destOrd="0" presId="urn:microsoft.com/office/officeart/2005/8/layout/vList6"/>
    <dgm:cxn modelId="{AF3516D6-4BC7-45B4-82EC-A7D880C8EA9E}" type="presParOf" srcId="{5A26C469-A639-4538-9DD4-D7D6F340839F}" destId="{55322682-09D1-40EE-99EF-5B3A62321A7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159771-60F4-4D66-B972-C44A13CA3703}">
      <dsp:nvSpPr>
        <dsp:cNvPr id="0" name=""/>
        <dsp:cNvSpPr/>
      </dsp:nvSpPr>
      <dsp:spPr>
        <a:xfrm>
          <a:off x="3331320" y="1125"/>
          <a:ext cx="7335370" cy="1172641"/>
        </a:xfrm>
        <a:prstGeom prst="rightArrow">
          <a:avLst>
            <a:gd name="adj1" fmla="val 75000"/>
            <a:gd name="adj2" fmla="val 5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>
        <a:off x="3331320" y="1125"/>
        <a:ext cx="7335370" cy="1172641"/>
      </dsp:txXfrm>
    </dsp:sp>
    <dsp:sp modelId="{05EEEC0A-FE4F-488E-AC47-B4F0BBFA4EDD}">
      <dsp:nvSpPr>
        <dsp:cNvPr id="0" name=""/>
        <dsp:cNvSpPr/>
      </dsp:nvSpPr>
      <dsp:spPr>
        <a:xfrm>
          <a:off x="0" y="167502"/>
          <a:ext cx="3329936" cy="841908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rgbClr val="0033CC"/>
              </a:solidFill>
            </a:rPr>
            <a:t>1</a:t>
          </a:r>
          <a:endParaRPr lang="ru-RU" sz="4400" kern="1200" dirty="0">
            <a:solidFill>
              <a:srgbClr val="0033CC"/>
            </a:solidFill>
          </a:endParaRPr>
        </a:p>
      </dsp:txBody>
      <dsp:txXfrm>
        <a:off x="0" y="167502"/>
        <a:ext cx="3329936" cy="841908"/>
      </dsp:txXfrm>
    </dsp:sp>
    <dsp:sp modelId="{77E7D84B-1862-4510-A7AC-5B4710046069}">
      <dsp:nvSpPr>
        <dsp:cNvPr id="0" name=""/>
        <dsp:cNvSpPr/>
      </dsp:nvSpPr>
      <dsp:spPr>
        <a:xfrm>
          <a:off x="3336420" y="1276605"/>
          <a:ext cx="7328740" cy="1146232"/>
        </a:xfrm>
        <a:prstGeom prst="rightArrow">
          <a:avLst>
            <a:gd name="adj1" fmla="val 75000"/>
            <a:gd name="adj2" fmla="val 50000"/>
          </a:avLst>
        </a:prstGeom>
        <a:solidFill>
          <a:srgbClr val="66CCFF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kern="1200" dirty="0"/>
        </a:p>
      </dsp:txBody>
      <dsp:txXfrm>
        <a:off x="3336420" y="1276605"/>
        <a:ext cx="7328740" cy="1146232"/>
      </dsp:txXfrm>
    </dsp:sp>
    <dsp:sp modelId="{417B286A-DD8A-4784-8337-66711FBB1C0F}">
      <dsp:nvSpPr>
        <dsp:cNvPr id="0" name=""/>
        <dsp:cNvSpPr/>
      </dsp:nvSpPr>
      <dsp:spPr>
        <a:xfrm>
          <a:off x="0" y="1410544"/>
          <a:ext cx="3333506" cy="828320"/>
        </a:xfrm>
        <a:prstGeom prst="roundRect">
          <a:avLst/>
        </a:prstGeom>
        <a:solidFill>
          <a:srgbClr val="66C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rgbClr val="0033CC"/>
              </a:solidFill>
            </a:rPr>
            <a:t>2</a:t>
          </a:r>
          <a:endParaRPr lang="ru-RU" sz="4400" kern="1200" dirty="0">
            <a:solidFill>
              <a:srgbClr val="0033CC"/>
            </a:solidFill>
          </a:endParaRPr>
        </a:p>
      </dsp:txBody>
      <dsp:txXfrm>
        <a:off x="0" y="1410544"/>
        <a:ext cx="3333506" cy="828320"/>
      </dsp:txXfrm>
    </dsp:sp>
    <dsp:sp modelId="{06CB5161-A0EC-42B8-94AD-494A3D638ED3}">
      <dsp:nvSpPr>
        <dsp:cNvPr id="0" name=""/>
        <dsp:cNvSpPr/>
      </dsp:nvSpPr>
      <dsp:spPr>
        <a:xfrm>
          <a:off x="3311331" y="2487648"/>
          <a:ext cx="7290796" cy="11822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735" tIns="38735" rIns="38735" bIns="38735" numCol="1" spcCol="1270" anchor="t" anchorCtr="0">
          <a:noAutofit/>
        </a:bodyPr>
        <a:lstStyle/>
        <a:p>
          <a:pPr marL="285750" lvl="1" indent="-285750" algn="l" defTabSz="2711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6100" kern="1200" dirty="0"/>
        </a:p>
      </dsp:txBody>
      <dsp:txXfrm>
        <a:off x="3311331" y="2487648"/>
        <a:ext cx="7290796" cy="1182279"/>
      </dsp:txXfrm>
    </dsp:sp>
    <dsp:sp modelId="{1FD54449-D4FD-48DB-87FD-F00AA73A1FBD}">
      <dsp:nvSpPr>
        <dsp:cNvPr id="0" name=""/>
        <dsp:cNvSpPr/>
      </dsp:nvSpPr>
      <dsp:spPr>
        <a:xfrm>
          <a:off x="17284" y="2589148"/>
          <a:ext cx="3297052" cy="852793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3</a:t>
          </a:r>
          <a:endParaRPr lang="ru-RU" sz="4400" kern="1200" dirty="0"/>
        </a:p>
      </dsp:txBody>
      <dsp:txXfrm>
        <a:off x="17284" y="2589148"/>
        <a:ext cx="3297052" cy="852793"/>
      </dsp:txXfrm>
    </dsp:sp>
    <dsp:sp modelId="{55322682-09D1-40EE-99EF-5B3A62321A76}">
      <dsp:nvSpPr>
        <dsp:cNvPr id="0" name=""/>
        <dsp:cNvSpPr/>
      </dsp:nvSpPr>
      <dsp:spPr>
        <a:xfrm>
          <a:off x="3377278" y="3712452"/>
          <a:ext cx="7290796" cy="1448827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</dsp:sp>
    <dsp:sp modelId="{8167E11B-E8F3-4804-88A8-377366E4D60C}">
      <dsp:nvSpPr>
        <dsp:cNvPr id="0" name=""/>
        <dsp:cNvSpPr/>
      </dsp:nvSpPr>
      <dsp:spPr>
        <a:xfrm>
          <a:off x="0" y="4052379"/>
          <a:ext cx="3345182" cy="851915"/>
        </a:xfrm>
        <a:prstGeom prst="round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400" kern="1200" dirty="0" smtClean="0"/>
            <a:t>4</a:t>
          </a:r>
          <a:endParaRPr lang="ru-RU" sz="4400" kern="1200" dirty="0"/>
        </a:p>
      </dsp:txBody>
      <dsp:txXfrm>
        <a:off x="0" y="4052379"/>
        <a:ext cx="3345182" cy="851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6D470-3A16-4EE1-BB93-5E59B2689845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57386-1137-42E6-8256-0549AF43A0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0752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27EBC-AC03-43CC-AEE2-7A3EAC5928A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27EBC-AC03-43CC-AEE2-7A3EAC5928A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27EBC-AC03-43CC-AEE2-7A3EAC5928A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7A6E76B-7F90-4B43-B9B1-6D7D08F86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7AB9891-8C46-4D17-BB15-504A9F570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6B00EA-1FDA-4CAE-B27D-1DEFDAFD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92D7-529D-47FA-9344-9206F269C3BC}" type="datetime1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F4C3A33-C39B-4F99-86B8-191EFD023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9367E81-57CA-4E6D-9179-550F1AAD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EE9-F14E-43AA-993C-7EC1C496A7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1365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494254-E83C-4B81-957C-D44B0DE0D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0830133-2ABA-44BC-9239-37840208E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4F67B94-4CF0-4BB8-8DE8-2C9CB924F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60A7-614D-454D-BF3E-6EE5D4F438FC}" type="datetime1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284B4A2-880B-4995-AFF0-5FC9B8F20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5AA4B97-96E6-4AF4-8172-90A2E36F2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EE9-F14E-43AA-993C-7EC1C496A7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089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3351E93-0741-48A2-8C12-F021B95FF7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D984228-0427-4E9D-B2A7-95E951142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D376DE4-EA5B-4716-AEEE-57270B662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FEBBE-4BF6-456D-913E-D097145425DE}" type="datetime1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7B6A8AD-EF92-482C-A075-D81C26FFC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52DB372-29E2-491F-A328-31FBAE920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EE9-F14E-43AA-993C-7EC1C496A7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820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4DDEF9-7A14-4984-B000-EF219469E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1D73FBE-A1FF-4031-8D59-5FAD2CEDA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DD70DF3-8EA4-4AFF-BBA3-3A270D159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F759-2DFA-480B-AED9-795EABDF3BEF}" type="datetime1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F9EBAA2-FDD6-4FCA-800A-860834D49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B1503A-1685-495C-AF42-E486F1D11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EE9-F14E-43AA-993C-7EC1C496A7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951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B78CDC-8BF2-4BDC-9E1F-2E03282F2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16D755F-A7B7-47B8-B5CC-2EBABA0A1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19088AC-9824-4DE6-BAE2-1692A24A4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0CBB-2CD0-4A33-ADC7-E2D4AB132838}" type="datetime1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2DB6FD1-2931-4EF7-BBB1-C1F9E82C3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CEB0443-5806-4967-B4A6-4C3A5CBF2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EE9-F14E-43AA-993C-7EC1C496A7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297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D3CFBA-B00B-45F0-A112-C9DD4E23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C8CC074-9537-4DFA-9FCE-18930092C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3A19DE0-9054-41DE-9DA4-106E958807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8E14320-A07B-48F3-A78B-DCF86210D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55D1-96E9-4ED3-8AC9-D62A5FAFDF8B}" type="datetime1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13471A6-3958-4799-9C11-BD0EBB85E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88289C7-B1CC-43C4-9B6B-07F68B8D7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EE9-F14E-43AA-993C-7EC1C496A7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719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134E0A-2EB7-44A2-B414-10EDC7AC5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3267E80-3BE2-47AC-A379-BA862F41C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D0E4760-F012-4282-92B2-03E5D9358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B4597C0-8CAB-4B6A-8ECE-3803426C1C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B8343D9-BEDC-49B2-A531-633AA6F8A2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7FF1A6D8-C350-4A48-ADA5-9CC0586DD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4E0F-7F6E-40D4-BE14-B369245DC5AC}" type="datetime1">
              <a:rPr lang="ru-RU" smtClean="0"/>
              <a:pPr/>
              <a:t>22.01.2024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409397E-E9AE-4F69-82F5-990D48112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ED167B9-45A6-47C1-A0A1-AC258518B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EE9-F14E-43AA-993C-7EC1C496A7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315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8A51DB-DBAD-4E6B-BDA8-B9CD7DF2C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48D77A3-6B7F-4926-A6B1-C6F35360F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473A-883D-4489-8D01-C59A2A2D4FA5}" type="datetime1">
              <a:rPr lang="ru-RU" smtClean="0"/>
              <a:pPr/>
              <a:t>22.01.2024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34E5182-189F-41B1-B618-8F772C294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5396B1E-0C39-47BB-B58F-14B35EAB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EE9-F14E-43AA-993C-7EC1C496A7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980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47C0AA2-4E7F-42F0-88A1-4B03A4534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3B19-C7B0-415D-8475-15B23428233D}" type="datetime1">
              <a:rPr lang="ru-RU" smtClean="0"/>
              <a:pPr/>
              <a:t>22.01.2024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2AEC0A3-0A3F-4161-89C7-788A8E8B7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CF00910-5CE2-4C0B-A6FB-20D7A2E3E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EE9-F14E-43AA-993C-7EC1C496A7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970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9E854C-173F-4C12-AFD1-A8F3348EE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E3031CD-2F6D-410A-88BE-682BBFF65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5F33DF3-BB0D-423A-B2D3-5F0FBB723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C629077-09F0-4836-8BCA-B08669E45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C5459-F624-46EB-B5E5-F6BD8EC94E71}" type="datetime1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7FDACA6-9A1F-442D-B91F-5FF7A54F0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3F9EC33-BFD2-4BDC-8BF5-A7133CF93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EE9-F14E-43AA-993C-7EC1C496A7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7359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112987-35D7-4138-9204-F0B015CD1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D7DFFEC-BCDD-4EE1-8ECB-D50EBF125E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0043286-3F48-49C0-98B0-C8DEBFA1A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5343A37-951F-4312-9330-FB4E0E4D8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73A-AC19-44B3-BB12-990150950988}" type="datetime1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C63628B-7E4B-48DE-8BD8-A822F866D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505FDC9-AF92-430C-856E-5078C1B93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EE9-F14E-43AA-993C-7EC1C496A7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011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D4F895-6191-4902-A9DA-7AD1C2364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86E5391-C06C-46C6-8741-BD11B0637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776D38C-8DB5-4912-96DC-61CF43E63F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C2963-35FC-45A3-9ADA-61D8423357E3}" type="datetime1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FB2D328-19B5-4F0A-99A0-B079796D59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C968A46-C18F-42CE-82B3-023437973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83EE9-F14E-43AA-993C-7EC1C496A7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198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84A948F-A1C6-4DA7-912E-DBB20A8643D3}"/>
              </a:ext>
            </a:extLst>
          </p:cNvPr>
          <p:cNvSpPr txBox="1"/>
          <p:nvPr/>
        </p:nvSpPr>
        <p:spPr>
          <a:xfrm>
            <a:off x="4293080" y="3083049"/>
            <a:ext cx="7033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Статистика внутренней торговли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84A948F-A1C6-4DA7-912E-DBB20A8643D3}"/>
              </a:ext>
            </a:extLst>
          </p:cNvPr>
          <p:cNvSpPr txBox="1"/>
          <p:nvPr/>
        </p:nvSpPr>
        <p:spPr>
          <a:xfrm>
            <a:off x="3978808" y="6270884"/>
            <a:ext cx="7611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Астана 2023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6" name="Рисунок 5" descr="внутр торг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318404" y="3147754"/>
            <a:ext cx="476232" cy="47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5659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59194" y="1877874"/>
            <a:ext cx="101771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0070C0"/>
                </a:solidFill>
              </a:rPr>
              <a:t>	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Статистические обследования торговых единиц выступают основным источником информации для составления статистики внутренней торговли.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	Обследования проводятся сплошным методом, путем опроса всех единиц совокупности, или выборочным методом, путем получения ответов только от нескольких репрезентативных единиц, отобранных научными методами из генеральной совокупности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9139" y="159763"/>
            <a:ext cx="10753195" cy="648072"/>
          </a:xfrm>
        </p:spPr>
        <p:txBody>
          <a:bodyPr anchor="t">
            <a:noAutofit/>
          </a:bodyPr>
          <a:lstStyle/>
          <a:p>
            <a:pPr algn="l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ИСТОЧНИКИ ИНФОРМАЦИИ ДЛЯ ФОРМИРОВАНИЯ ПОКАЗАТЕЛЕЙ СТАТИСТИКИ ВНУТРЕННЕЙ ТОРГОВЛИ</a:t>
            </a:r>
            <a:r>
              <a:rPr lang="ru-RU" sz="2000" dirty="0" smtClean="0">
                <a:solidFill>
                  <a:srgbClr val="FF000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</a:br>
            <a:endParaRPr lang="ru-RU" sz="2000" dirty="0">
              <a:solidFill>
                <a:srgbClr val="0070C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19403" y="836712"/>
            <a:ext cx="107531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1007435" y="6453336"/>
            <a:ext cx="10753195" cy="4046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70C31E-AC9C-49F8-BBEE-CD731B2B8D34}" type="slidenum">
              <a:rPr kumimoji="0" lang="ru-RU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1462" y="4500571"/>
            <a:ext cx="9906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80960" y="3429001"/>
            <a:ext cx="81609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solidFill>
                <a:srgbClr val="0070C0"/>
              </a:solidFill>
            </a:endParaRPr>
          </a:p>
          <a:p>
            <a:endParaRPr lang="ru-RU" sz="2000" dirty="0" smtClean="0">
              <a:solidFill>
                <a:srgbClr val="0070C0"/>
              </a:solidFill>
            </a:endParaRPr>
          </a:p>
          <a:p>
            <a:endParaRPr lang="ru-RU" sz="2000" dirty="0" smtClean="0">
              <a:solidFill>
                <a:srgbClr val="0070C0"/>
              </a:solidFill>
            </a:endParaRPr>
          </a:p>
        </p:txBody>
      </p:sp>
      <p:pic>
        <p:nvPicPr>
          <p:cNvPr id="11" name="Picture 2" descr="C:\Users\m.tolesh\Desktop\слайды из сайта\2017.10.12_attachments\rtNcxc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7715" y="4500570"/>
            <a:ext cx="2762269" cy="1594224"/>
          </a:xfrm>
          <a:prstGeom prst="rect">
            <a:avLst/>
          </a:prstGeom>
          <a:noFill/>
        </p:spPr>
      </p:pic>
      <p:pic>
        <p:nvPicPr>
          <p:cNvPr id="13" name="Picture 7" descr="C:\Users\m.tolesh\Desktop\слайды из сайта\w256h2561350060980shop25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3872" y="4214818"/>
            <a:ext cx="2676139" cy="1928826"/>
          </a:xfrm>
          <a:prstGeom prst="rect">
            <a:avLst/>
          </a:prstGeom>
          <a:noFill/>
        </p:spPr>
      </p:pic>
      <p:pic>
        <p:nvPicPr>
          <p:cNvPr id="14" name="Picture 3" descr="C:\Users\m.tolesh\Desktop\слайды из сайта\2017.10.12_attachments\ddndud1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16" y="4357695"/>
            <a:ext cx="3333773" cy="21110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360" y="260649"/>
            <a:ext cx="11856640" cy="792089"/>
          </a:xfrm>
        </p:spPr>
        <p:txBody>
          <a:bodyPr anchor="t">
            <a:normAutofit/>
          </a:bodyPr>
          <a:lstStyle/>
          <a:p>
            <a:pPr algn="l"/>
            <a:r>
              <a:rPr lang="ru-RU" sz="2400" b="1" dirty="0" smtClean="0">
                <a:solidFill>
                  <a:srgbClr val="FF0000"/>
                </a:solidFill>
              </a:rPr>
              <a:t>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ИСПОЛЬЗУЕМАЯ МЕТОДОЛОГИЯ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19403" y="836712"/>
            <a:ext cx="107531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1007435" y="6453336"/>
            <a:ext cx="10753195" cy="4046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70C31E-AC9C-49F8-BBEE-CD731B2B8D34}" type="slidenum">
              <a:rPr kumimoji="0" lang="ru-RU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1462" y="4500571"/>
            <a:ext cx="9906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20" name="Схема 19"/>
          <p:cNvGraphicFramePr/>
          <p:nvPr/>
        </p:nvGraphicFramePr>
        <p:xfrm>
          <a:off x="857213" y="980728"/>
          <a:ext cx="10668075" cy="5161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08599" y="1081253"/>
            <a:ext cx="69194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Методика по формированию показателей по  статистике внутренней торговли Утверждена и зарегистрирована в МЮ РК (приказ 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№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41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от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20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.12.20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22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г.)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026363" y="2384936"/>
            <a:ext cx="6221817" cy="124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>
              <a:spcAft>
                <a:spcPct val="1500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Методика по формированию показателей по статистике электронной коммерции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(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приказ №38 13.12.2022г.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)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marL="228600" lvl="0">
              <a:spcAft>
                <a:spcPct val="15000"/>
              </a:spcAft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49365" y="3597216"/>
            <a:ext cx="7026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>
              <a:spcAft>
                <a:spcPct val="1500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Международные рекомендации по статистике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розничной и оптовой торговли,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Организации Объединенных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Нации, 2008г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66618" y="4806084"/>
            <a:ext cx="7570415" cy="1518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>
              <a:spcAft>
                <a:spcPct val="1500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Методологические рекомендации по статистическому наблюдению за оборотом розничной торговли и расчету его индекса физического объема, Межгосударственный статистический комитет СНГ, 2011г. </a:t>
            </a:r>
          </a:p>
          <a:p>
            <a:pPr marL="228600">
              <a:spcAft>
                <a:spcPct val="15000"/>
              </a:spcAft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1007435" y="6453336"/>
            <a:ext cx="10753195" cy="4046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70C31E-AC9C-49F8-BBEE-CD731B2B8D34}" type="slidenum">
              <a:rPr kumimoji="0" lang="ru-RU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096000" y="3140968"/>
            <a:ext cx="5376597" cy="3096344"/>
          </a:xfrm>
          <a:prstGeom prst="roundRect">
            <a:avLst/>
          </a:prstGeom>
          <a:solidFill>
            <a:srgbClr val="E9F5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 оптовой торговле относится предпринимательская деятельность по реализации товаров, предназначенных для последующей продажи или иных целей, не связанных с личным, семейным, домашним и иным подобным использованием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63007" y="226142"/>
            <a:ext cx="5568619" cy="3024336"/>
          </a:xfrm>
          <a:prstGeom prst="roundRect">
            <a:avLst/>
          </a:prstGeom>
          <a:solidFill>
            <a:srgbClr val="E9F5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розничной торговле относится предпринимательская деятельность по продаже покупателю товаров, предназначенных для личного, семейного, домашнего или иного использования, не связанного с предпринимательской деятельностью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7435" y="3861048"/>
            <a:ext cx="3783176" cy="2227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8182" y="260648"/>
            <a:ext cx="3360373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3392" y="404665"/>
            <a:ext cx="11233248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ОСНОВНЫЕ ПОКАЗАТЕЛИ ПО СТАТИСТИКЕ ВНУТРЕННЕЙ ТОРГОВЛИ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endParaRPr lang="ru-RU" sz="2400" b="1" dirty="0">
              <a:solidFill>
                <a:srgbClr val="0070C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19403" y="836712"/>
            <a:ext cx="107531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1007435" y="6453336"/>
            <a:ext cx="10753195" cy="4046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70C31E-AC9C-49F8-BBEE-CD731B2B8D34}" type="slidenum">
              <a:rPr kumimoji="0" lang="ru-RU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1462" y="4500571"/>
            <a:ext cx="9906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15413" y="908720"/>
            <a:ext cx="1060596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Объем розничной торговли</a:t>
            </a:r>
            <a:r>
              <a:rPr lang="en-US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;</a:t>
            </a:r>
            <a:endParaRPr lang="ru-RU" dirty="0" smtClean="0">
              <a:solidFill>
                <a:srgbClr val="0070C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Объем оптовой торговли</a:t>
            </a:r>
            <a:r>
              <a:rPr lang="en-US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;</a:t>
            </a:r>
            <a:endParaRPr lang="ru-RU" dirty="0" smtClean="0">
              <a:solidFill>
                <a:srgbClr val="0070C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Объем предоставление услуг по обеспечению питанием и напитками;</a:t>
            </a: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Объем предоставление услуг по техническому обслуживанию и ремонту автомобилей;</a:t>
            </a: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Индекс физического объема розничной торговли, %</a:t>
            </a: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Индекс физического объема оптовой торговли, %</a:t>
            </a: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Индекс физического объема услуг по обеспечению питанием и напитками, %</a:t>
            </a: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Индекс физического объема услуг</a:t>
            </a:r>
            <a:r>
              <a:rPr lang="en-US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 техническому обслуживанию и ремонту автомобилей, %</a:t>
            </a: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Объем розничной торговли на душу населения;</a:t>
            </a: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Сеть торговых рынков;</a:t>
            </a: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Сеть предприятий торговли;</a:t>
            </a: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Товарные запасы;</a:t>
            </a: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Товарная структура</a:t>
            </a:r>
            <a:r>
              <a:rPr lang="en-US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;</a:t>
            </a:r>
            <a:endParaRPr lang="ru-RU" dirty="0" smtClean="0">
              <a:solidFill>
                <a:srgbClr val="0070C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Объем электронной коммерции</a:t>
            </a:r>
            <a:r>
              <a:rPr lang="en-US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;</a:t>
            </a:r>
          </a:p>
          <a:p>
            <a:r>
              <a:rPr lang="ru-RU" dirty="0" smtClean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Объем биржевой торговли.</a:t>
            </a:r>
            <a:endParaRPr lang="ru-RU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endParaRPr lang="ru-RU" dirty="0" smtClean="0">
              <a:solidFill>
                <a:srgbClr val="0070C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endParaRPr lang="ru-RU" dirty="0" smtClean="0">
              <a:solidFill>
                <a:srgbClr val="0070C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endParaRPr lang="ru-RU" dirty="0" smtClean="0">
              <a:solidFill>
                <a:srgbClr val="0070C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endParaRPr lang="ru-RU" dirty="0" smtClean="0">
              <a:solidFill>
                <a:srgbClr val="0070C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endParaRPr lang="ru-RU" dirty="0" smtClean="0">
              <a:solidFill>
                <a:srgbClr val="0070C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endParaRPr lang="ru-RU" dirty="0" smtClean="0">
              <a:solidFill>
                <a:srgbClr val="0070C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18" name="Picture 6" descr="C:\Users\m.tolesh\Desktop\слайды из сайта\20150908171844-financial-report-investors-inve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8235" y="4221088"/>
            <a:ext cx="3072341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84A948F-A1C6-4DA7-912E-DBB20A8643D3}"/>
              </a:ext>
            </a:extLst>
          </p:cNvPr>
          <p:cNvSpPr txBox="1"/>
          <p:nvPr/>
        </p:nvSpPr>
        <p:spPr>
          <a:xfrm>
            <a:off x="4597879" y="4830031"/>
            <a:ext cx="7453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56597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Н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C490AA"/>
      </a:accent6>
      <a:hlink>
        <a:srgbClr val="0563C1"/>
      </a:hlink>
      <a:folHlink>
        <a:srgbClr val="F7CBAC"/>
      </a:folHlink>
    </a:clrScheme>
    <a:fontScheme name="БНС">
      <a:majorFont>
        <a:latin typeface="Nunito Sans"/>
        <a:ea typeface=""/>
        <a:cs typeface=""/>
      </a:majorFont>
      <a:minorFont>
        <a:latin typeface="Nunito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</TotalTime>
  <Words>266</Words>
  <Application>Microsoft Office PowerPoint</Application>
  <PresentationFormat>Произвольный</PresentationFormat>
  <Paragraphs>45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0</vt:lpstr>
      <vt:lpstr>ИСТОЧНИКИ ИНФОРМАЦИИ ДЛЯ ФОРМИРОВАНИЯ ПОКАЗАТЕЛЕЙ СТАТИСТИКИ ВНУТРЕННЕЙ ТОРГОВЛИ </vt:lpstr>
      <vt:lpstr>  ИСПОЛЬЗУЕМАЯ МЕТОДОЛОГИЯ</vt:lpstr>
      <vt:lpstr>Слайд 3</vt:lpstr>
      <vt:lpstr>ОСНОВНЫЕ ПОКАЗАТЕЛИ ПО СТАТИСТИКЕ ВНУТРЕННЕЙ ТОРГОВЛИ  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Нуржан Сарсенбаев</dc:creator>
  <cp:lastModifiedBy>a.nyssanbay</cp:lastModifiedBy>
  <cp:revision>112</cp:revision>
  <dcterms:created xsi:type="dcterms:W3CDTF">2023-01-26T09:44:43Z</dcterms:created>
  <dcterms:modified xsi:type="dcterms:W3CDTF">2024-01-22T10:55:37Z</dcterms:modified>
</cp:coreProperties>
</file>